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4" r:id="rId4"/>
    <p:sldId id="265" r:id="rId5"/>
    <p:sldId id="267" r:id="rId6"/>
    <p:sldId id="258" r:id="rId7"/>
    <p:sldId id="260" r:id="rId8"/>
    <p:sldId id="259" r:id="rId9"/>
    <p:sldId id="261" r:id="rId10"/>
    <p:sldId id="264" r:id="rId11"/>
    <p:sldId id="268" r:id="rId12"/>
    <p:sldId id="269" r:id="rId13"/>
    <p:sldId id="262" r:id="rId14"/>
    <p:sldId id="263" r:id="rId15"/>
    <p:sldId id="266" r:id="rId16"/>
    <p:sldId id="271" r:id="rId17"/>
    <p:sldId id="270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768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EC9C3-6BFB-D245-94BD-939CAD6437D5}" type="datetimeFigureOut">
              <a:rPr lang="en-US" smtClean="0"/>
              <a:t>1/13/16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4D769-5CFF-E040-AE05-BA38C4549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6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Theoretical, based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4D769-5CFF-E040-AE05-BA38C4549E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40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Experimental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4D769-5CFF-E040-AE05-BA38C4549E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8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r>
              <a:rPr lang="en-US" baseline="0" dirty="0" smtClean="0"/>
              <a:t> needed to empirically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4D769-5CFF-E040-AE05-BA38C4549E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0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84D769-5CFF-E040-AE05-BA38C4549E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1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7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26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18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6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5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6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9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9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32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AEEF3-5FC4-AB4D-89CF-6B8A8A44487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601C7-5C27-B64A-AD63-923B7A6B4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0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jpeg"/><Relationship Id="rId5" Type="http://schemas.microsoft.com/office/2007/relationships/hdphoto" Target="../media/hdphoto4.wdp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4.wdp"/><Relationship Id="rId5" Type="http://schemas.openxmlformats.org/officeDocument/2006/relationships/image" Target="../media/image15.jpg"/><Relationship Id="rId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4.wdp"/><Relationship Id="rId5" Type="http://schemas.openxmlformats.org/officeDocument/2006/relationships/image" Target="../media/image15.jpg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4.wdp"/><Relationship Id="rId5" Type="http://schemas.openxmlformats.org/officeDocument/2006/relationships/image" Target="../media/image15.jpg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microsoft.com/office/2007/relationships/hdphoto" Target="../media/hdphoto1.wdp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microsoft.com/office/2007/relationships/hdphoto" Target="../media/hdphoto3.wdp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2.wdp"/><Relationship Id="rId5" Type="http://schemas.openxmlformats.org/officeDocument/2006/relationships/image" Target="../media/image7.jpe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Encoding Fundamentals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1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sc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790" b="30465"/>
          <a:stretch/>
        </p:blipFill>
        <p:spPr>
          <a:xfrm>
            <a:off x="-9906" y="-37347"/>
            <a:ext cx="1229663" cy="1544624"/>
          </a:xfrm>
          <a:prstGeom prst="rect">
            <a:avLst/>
          </a:prstGeom>
        </p:spPr>
      </p:pic>
      <p:pic>
        <p:nvPicPr>
          <p:cNvPr id="12" name="Picture 11" descr="Untitled.pdf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3"/>
          <a:stretch/>
        </p:blipFill>
        <p:spPr>
          <a:xfrm>
            <a:off x="1213249" y="208906"/>
            <a:ext cx="3077884" cy="105014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195469" y="158770"/>
            <a:ext cx="3952735" cy="105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latin typeface="Arial"/>
                <a:cs typeface="Arial"/>
              </a:rPr>
              <a:t>Cleveland &amp; McGill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Untitled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7"/>
          <a:stretch/>
        </p:blipFill>
        <p:spPr>
          <a:xfrm>
            <a:off x="79477" y="2638601"/>
            <a:ext cx="9064523" cy="215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51194" y="5682772"/>
            <a:ext cx="3915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Participants judged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Which dotted bar was smaller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what percent the smaller dotted bar is of the larger dotted bar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2409" y="2020256"/>
            <a:ext cx="214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Common scale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1423" y="2020256"/>
            <a:ext cx="192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Position-length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439006" y="2020256"/>
            <a:ext cx="0" cy="2777635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85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sc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790" b="30465"/>
          <a:stretch/>
        </p:blipFill>
        <p:spPr>
          <a:xfrm>
            <a:off x="-9906" y="-37347"/>
            <a:ext cx="1229663" cy="1544624"/>
          </a:xfrm>
          <a:prstGeom prst="rect">
            <a:avLst/>
          </a:prstGeom>
        </p:spPr>
      </p:pic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3"/>
          <a:stretch/>
        </p:blipFill>
        <p:spPr>
          <a:xfrm>
            <a:off x="1213249" y="208906"/>
            <a:ext cx="3077884" cy="105014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195469" y="158770"/>
            <a:ext cx="3952735" cy="105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latin typeface="Arial"/>
                <a:cs typeface="Arial"/>
              </a:rPr>
              <a:t>Cleveland &amp; McGill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2452" y="5934670"/>
            <a:ext cx="5753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Participants judged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Which slice/bar segment was largest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The percentages of the smaller slices/bar segments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0" name="Picture 9" descr="Untitled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7319" r="4136" b="17209"/>
          <a:stretch/>
        </p:blipFill>
        <p:spPr>
          <a:xfrm>
            <a:off x="1586727" y="2238364"/>
            <a:ext cx="5999159" cy="3194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8483" y="1843955"/>
            <a:ext cx="2142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Angle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8248" y="1843955"/>
            <a:ext cx="1925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Length</a:t>
            </a:r>
          </a:p>
        </p:txBody>
      </p:sp>
    </p:spTree>
    <p:extLst>
      <p:ext uri="{BB962C8B-B14F-4D97-AF65-F5344CB8AC3E}">
        <p14:creationId xmlns:p14="http://schemas.microsoft.com/office/powerpoint/2010/main" val="10686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sc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790" b="30465"/>
          <a:stretch/>
        </p:blipFill>
        <p:spPr>
          <a:xfrm>
            <a:off x="-9906" y="-37347"/>
            <a:ext cx="1229663" cy="1544624"/>
          </a:xfrm>
          <a:prstGeom prst="rect">
            <a:avLst/>
          </a:prstGeom>
        </p:spPr>
      </p:pic>
      <p:pic>
        <p:nvPicPr>
          <p:cNvPr id="15" name="Picture 14" descr="Untitled.pdf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3"/>
          <a:stretch/>
        </p:blipFill>
        <p:spPr>
          <a:xfrm>
            <a:off x="1213249" y="208906"/>
            <a:ext cx="3077884" cy="105014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195469" y="158770"/>
            <a:ext cx="3952735" cy="105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latin typeface="Arial"/>
                <a:cs typeface="Arial"/>
              </a:rPr>
              <a:t>Cleveland &amp; McGill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3539" y="1884296"/>
            <a:ext cx="6376781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Analyses</a:t>
            </a:r>
          </a:p>
          <a:p>
            <a:r>
              <a:rPr lang="en-US" sz="2800" dirty="0" smtClean="0">
                <a:latin typeface="Arial"/>
                <a:cs typeface="Arial"/>
              </a:rPr>
              <a:t>Accuracy</a:t>
            </a:r>
          </a:p>
          <a:p>
            <a:r>
              <a:rPr lang="en-US" sz="2800" dirty="0" smtClean="0">
                <a:latin typeface="Arial"/>
                <a:cs typeface="Arial"/>
              </a:rPr>
              <a:t>Large absolute errors</a:t>
            </a:r>
          </a:p>
          <a:p>
            <a:r>
              <a:rPr lang="en-US" sz="2800" dirty="0" smtClean="0">
                <a:latin typeface="Arial"/>
                <a:cs typeface="Arial"/>
              </a:rPr>
              <a:t>Mean of errors</a:t>
            </a:r>
          </a:p>
          <a:p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i="1" dirty="0" smtClean="0">
                <a:latin typeface="Arial"/>
                <a:cs typeface="Arial"/>
              </a:rPr>
              <a:t>You can check the paper to see the equations used to calculate these</a:t>
            </a:r>
          </a:p>
        </p:txBody>
      </p:sp>
    </p:spTree>
    <p:extLst>
      <p:ext uri="{BB962C8B-B14F-4D97-AF65-F5344CB8AC3E}">
        <p14:creationId xmlns:p14="http://schemas.microsoft.com/office/powerpoint/2010/main" val="126297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634" y="2536047"/>
            <a:ext cx="7479575" cy="33464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Findings</a:t>
            </a:r>
          </a:p>
          <a:p>
            <a:r>
              <a:rPr lang="en-US" sz="2800" dirty="0" smtClean="0">
                <a:latin typeface="Arial"/>
                <a:cs typeface="Arial"/>
              </a:rPr>
              <a:t>No differences in accuracy by technical experience</a:t>
            </a:r>
          </a:p>
          <a:p>
            <a:r>
              <a:rPr lang="en-US" sz="2800" dirty="0" smtClean="0">
                <a:latin typeface="Arial"/>
                <a:cs typeface="Arial"/>
              </a:rPr>
              <a:t>Position judgments 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1.4 - 2.5x more accurate than length judgments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~2x more accurate than angle judgments</a:t>
            </a:r>
          </a:p>
        </p:txBody>
      </p:sp>
      <p:pic>
        <p:nvPicPr>
          <p:cNvPr id="7" name="Picture 6" descr="wsc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790" b="30465"/>
          <a:stretch/>
        </p:blipFill>
        <p:spPr>
          <a:xfrm>
            <a:off x="-9906" y="-37347"/>
            <a:ext cx="1229663" cy="1544624"/>
          </a:xfrm>
          <a:prstGeom prst="rect">
            <a:avLst/>
          </a:prstGeom>
        </p:spPr>
      </p:pic>
      <p:pic>
        <p:nvPicPr>
          <p:cNvPr id="8" name="Picture 7" descr="Untitled.pdf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3"/>
          <a:stretch/>
        </p:blipFill>
        <p:spPr>
          <a:xfrm>
            <a:off x="1213249" y="208906"/>
            <a:ext cx="3077884" cy="105014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-195469" y="158770"/>
            <a:ext cx="3952735" cy="105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latin typeface="Arial"/>
                <a:cs typeface="Arial"/>
              </a:rPr>
              <a:t>Cleveland &amp; McGill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38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1962"/>
            <a:ext cx="8229600" cy="398560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Recent build onto Cleveland &amp; McGill’s work 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Used </a:t>
            </a:r>
            <a:r>
              <a:rPr lang="en-US" sz="2800" dirty="0" err="1" smtClean="0">
                <a:latin typeface="Arial"/>
                <a:cs typeface="Arial"/>
              </a:rPr>
              <a:t>mTurk</a:t>
            </a:r>
            <a:r>
              <a:rPr lang="en-US" sz="2800" dirty="0" smtClean="0">
                <a:latin typeface="Arial"/>
                <a:cs typeface="Arial"/>
              </a:rPr>
              <a:t> to assess proportional judgment tasks from Cleveland &amp; McGill + circular area</a:t>
            </a:r>
          </a:p>
          <a:p>
            <a:r>
              <a:rPr lang="en-US" sz="2800" dirty="0" smtClean="0">
                <a:latin typeface="Arial"/>
                <a:cs typeface="Arial"/>
              </a:rPr>
              <a:t>Also tested 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R</a:t>
            </a:r>
            <a:r>
              <a:rPr lang="en-US" sz="2400" dirty="0" smtClean="0">
                <a:latin typeface="Arial"/>
                <a:cs typeface="Arial"/>
              </a:rPr>
              <a:t>ectangular area judgment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Other things I won’t cover here (e.g., gridline spacing)</a:t>
            </a:r>
          </a:p>
          <a:p>
            <a:pPr marL="0" indent="0">
              <a:buNone/>
            </a:pPr>
            <a:endParaRPr lang="en-U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69"/>
          <a:stretch/>
        </p:blipFill>
        <p:spPr>
          <a:xfrm>
            <a:off x="592846" y="5059148"/>
            <a:ext cx="3403600" cy="1653042"/>
          </a:xfrm>
          <a:prstGeom prst="rect">
            <a:avLst/>
          </a:prstGeom>
        </p:spPr>
      </p:pic>
      <p:pic>
        <p:nvPicPr>
          <p:cNvPr id="5" name="Picture 4" descr="Untitl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7"/>
          <a:stretch/>
        </p:blipFill>
        <p:spPr>
          <a:xfrm>
            <a:off x="5010071" y="4789739"/>
            <a:ext cx="3403600" cy="20682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7553" y="545358"/>
            <a:ext cx="54809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"/>
                <a:cs typeface="Arial"/>
              </a:rPr>
              <a:t>Heer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(@UW </a:t>
            </a:r>
            <a:r>
              <a:rPr lang="en-US" sz="3200" dirty="0">
                <a:latin typeface="Arial"/>
                <a:cs typeface="Arial"/>
              </a:rPr>
              <a:t>CSE) &amp; </a:t>
            </a:r>
            <a:r>
              <a:rPr lang="en-US" sz="3200" dirty="0" err="1" smtClean="0">
                <a:latin typeface="Arial"/>
                <a:cs typeface="Arial"/>
              </a:rPr>
              <a:t>Bostock</a:t>
            </a:r>
            <a:endParaRPr lang="en-US" sz="3200" dirty="0"/>
          </a:p>
        </p:txBody>
      </p:sp>
      <p:pic>
        <p:nvPicPr>
          <p:cNvPr id="6" name="Picture 5" descr="8rc6ev_Z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73" y="10588"/>
            <a:ext cx="1543489" cy="1543489"/>
          </a:xfrm>
          <a:prstGeom prst="rect">
            <a:avLst/>
          </a:prstGeom>
        </p:spPr>
      </p:pic>
      <p:pic>
        <p:nvPicPr>
          <p:cNvPr id="7" name="Picture 6" descr="jeffrey-heer-420x255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3" r="19980" b="23834"/>
          <a:stretch/>
        </p:blipFill>
        <p:spPr>
          <a:xfrm>
            <a:off x="457200" y="0"/>
            <a:ext cx="1211726" cy="155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4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58801" cy="50509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Methods</a:t>
            </a:r>
          </a:p>
          <a:p>
            <a:endParaRPr lang="en-US" sz="10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Proportional judgment experiment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n=50</a:t>
            </a:r>
          </a:p>
          <a:p>
            <a:r>
              <a:rPr lang="en-US" sz="2400" dirty="0" err="1" smtClean="0">
                <a:latin typeface="Arial"/>
                <a:cs typeface="Arial"/>
              </a:rPr>
              <a:t>ID’d</a:t>
            </a:r>
            <a:r>
              <a:rPr lang="en-US" sz="2400" dirty="0" smtClean="0">
                <a:latin typeface="Arial"/>
                <a:cs typeface="Arial"/>
              </a:rPr>
              <a:t> the smaller of two marked values &amp; estimated what % the smaller was of the larger</a:t>
            </a:r>
          </a:p>
          <a:p>
            <a:r>
              <a:rPr lang="en-US" sz="2400" dirty="0" smtClean="0">
                <a:latin typeface="Arial"/>
                <a:cs typeface="Arial"/>
              </a:rPr>
              <a:t>Analyses same equations as  Cleveland &amp; McGill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0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7" b="14803"/>
          <a:stretch/>
        </p:blipFill>
        <p:spPr>
          <a:xfrm>
            <a:off x="1149246" y="0"/>
            <a:ext cx="2469564" cy="1113281"/>
          </a:xfrm>
          <a:prstGeom prst="rect">
            <a:avLst/>
          </a:prstGeom>
        </p:spPr>
      </p:pic>
      <p:pic>
        <p:nvPicPr>
          <p:cNvPr id="6" name="Picture 5" descr="8rc6ev_Z.jpe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95" y="0"/>
            <a:ext cx="1047352" cy="1047352"/>
          </a:xfrm>
          <a:prstGeom prst="rect">
            <a:avLst/>
          </a:prstGeom>
        </p:spPr>
      </p:pic>
      <p:pic>
        <p:nvPicPr>
          <p:cNvPr id="7" name="Picture 6" descr="jeffrey-heer-420x2551.jpg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3" r="19980" b="23834"/>
          <a:stretch/>
        </p:blipFill>
        <p:spPr>
          <a:xfrm>
            <a:off x="0" y="-65929"/>
            <a:ext cx="868034" cy="11132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7327" y="-9163"/>
            <a:ext cx="3370622" cy="105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err="1" smtClean="0">
                <a:latin typeface="Arial"/>
                <a:cs typeface="Arial"/>
              </a:rPr>
              <a:t>Heer</a:t>
            </a:r>
            <a:r>
              <a:rPr lang="en-US" dirty="0" smtClean="0">
                <a:latin typeface="Arial"/>
                <a:cs typeface="Arial"/>
              </a:rPr>
              <a:t> &amp; </a:t>
            </a:r>
            <a:r>
              <a:rPr lang="en-US" dirty="0" err="1" smtClean="0">
                <a:latin typeface="Arial"/>
                <a:cs typeface="Arial"/>
              </a:rPr>
              <a:t>Bostock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Untitled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0" r="85660" b="19949"/>
          <a:stretch/>
        </p:blipFill>
        <p:spPr>
          <a:xfrm>
            <a:off x="6645251" y="1600200"/>
            <a:ext cx="2239398" cy="52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5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5304" cy="505099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Methods</a:t>
            </a:r>
          </a:p>
          <a:p>
            <a:pPr marL="0" indent="0">
              <a:buNone/>
            </a:pPr>
            <a:endParaRPr lang="en-US" sz="1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Rectangular judgment</a:t>
            </a:r>
          </a:p>
          <a:p>
            <a:r>
              <a:rPr lang="en-US" sz="2400" dirty="0" smtClean="0">
                <a:latin typeface="Arial"/>
                <a:cs typeface="Arial"/>
              </a:rPr>
              <a:t>n=24</a:t>
            </a:r>
          </a:p>
          <a:p>
            <a:r>
              <a:rPr lang="en-US" sz="2400" dirty="0" err="1" smtClean="0">
                <a:latin typeface="Arial"/>
                <a:cs typeface="Arial"/>
              </a:rPr>
              <a:t>ID’d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the smaller of two </a:t>
            </a:r>
            <a:r>
              <a:rPr lang="en-US" sz="2400" dirty="0" smtClean="0">
                <a:latin typeface="Arial"/>
                <a:cs typeface="Arial"/>
              </a:rPr>
              <a:t>marked rectangles &amp; </a:t>
            </a:r>
            <a:r>
              <a:rPr lang="en-US" sz="2400" dirty="0">
                <a:latin typeface="Arial"/>
                <a:cs typeface="Arial"/>
              </a:rPr>
              <a:t>estimated what % the smaller was of the larger</a:t>
            </a:r>
          </a:p>
          <a:p>
            <a:r>
              <a:rPr lang="en-US" sz="2400" dirty="0">
                <a:latin typeface="Arial"/>
                <a:cs typeface="Arial"/>
              </a:rPr>
              <a:t>Analyses same equations as  Cleveland &amp; McGill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7" b="14803"/>
          <a:stretch/>
        </p:blipFill>
        <p:spPr>
          <a:xfrm>
            <a:off x="1149246" y="0"/>
            <a:ext cx="2469564" cy="1113281"/>
          </a:xfrm>
          <a:prstGeom prst="rect">
            <a:avLst/>
          </a:prstGeom>
        </p:spPr>
      </p:pic>
      <p:pic>
        <p:nvPicPr>
          <p:cNvPr id="6" name="Picture 5" descr="8rc6ev_Z.jpe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95" y="0"/>
            <a:ext cx="1047352" cy="1047352"/>
          </a:xfrm>
          <a:prstGeom prst="rect">
            <a:avLst/>
          </a:prstGeom>
        </p:spPr>
      </p:pic>
      <p:pic>
        <p:nvPicPr>
          <p:cNvPr id="7" name="Picture 6" descr="jeffrey-heer-420x2551.jpg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3" r="19980" b="23834"/>
          <a:stretch/>
        </p:blipFill>
        <p:spPr>
          <a:xfrm>
            <a:off x="0" y="-65929"/>
            <a:ext cx="868034" cy="11132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7327" y="-9163"/>
            <a:ext cx="3370622" cy="105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err="1" smtClean="0">
                <a:latin typeface="Arial"/>
                <a:cs typeface="Arial"/>
              </a:rPr>
              <a:t>Heer</a:t>
            </a:r>
            <a:r>
              <a:rPr lang="en-US" dirty="0" smtClean="0">
                <a:latin typeface="Arial"/>
                <a:cs typeface="Arial"/>
              </a:rPr>
              <a:t> &amp; </a:t>
            </a:r>
            <a:r>
              <a:rPr lang="en-US" dirty="0" err="1" smtClean="0">
                <a:latin typeface="Arial"/>
                <a:cs typeface="Arial"/>
              </a:rPr>
              <a:t>Bostock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Untitled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9" r="85660" b="11170"/>
          <a:stretch/>
        </p:blipFill>
        <p:spPr>
          <a:xfrm>
            <a:off x="6175097" y="3315826"/>
            <a:ext cx="2627239" cy="169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7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281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Findings</a:t>
            </a: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Bar &gt; stacked bar &gt; pie &gt; bubble/</a:t>
            </a:r>
            <a:r>
              <a:rPr lang="en-US" sz="2800" dirty="0" err="1" smtClean="0">
                <a:latin typeface="Arial"/>
                <a:cs typeface="Arial"/>
              </a:rPr>
              <a:t>treemap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7" b="14803"/>
          <a:stretch/>
        </p:blipFill>
        <p:spPr>
          <a:xfrm>
            <a:off x="1149246" y="0"/>
            <a:ext cx="2469564" cy="1113281"/>
          </a:xfrm>
          <a:prstGeom prst="rect">
            <a:avLst/>
          </a:prstGeom>
        </p:spPr>
      </p:pic>
      <p:pic>
        <p:nvPicPr>
          <p:cNvPr id="6" name="Picture 5" descr="8rc6ev_Z.jpeg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95" y="0"/>
            <a:ext cx="1047352" cy="1047352"/>
          </a:xfrm>
          <a:prstGeom prst="rect">
            <a:avLst/>
          </a:prstGeom>
        </p:spPr>
      </p:pic>
      <p:pic>
        <p:nvPicPr>
          <p:cNvPr id="7" name="Picture 6" descr="jeffrey-heer-420x2551.jpg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3" r="19980" b="23834"/>
          <a:stretch/>
        </p:blipFill>
        <p:spPr>
          <a:xfrm>
            <a:off x="0" y="-65929"/>
            <a:ext cx="868034" cy="11132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07327" y="-9163"/>
            <a:ext cx="3370622" cy="105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err="1" smtClean="0">
                <a:latin typeface="Arial"/>
                <a:cs typeface="Arial"/>
              </a:rPr>
              <a:t>Heer</a:t>
            </a:r>
            <a:r>
              <a:rPr lang="en-US" dirty="0" smtClean="0">
                <a:latin typeface="Arial"/>
                <a:cs typeface="Arial"/>
              </a:rPr>
              <a:t> &amp; </a:t>
            </a:r>
            <a:r>
              <a:rPr lang="en-US" dirty="0" err="1" smtClean="0">
                <a:latin typeface="Arial"/>
                <a:cs typeface="Arial"/>
              </a:rPr>
              <a:t>Bostock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Untitle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27" y="2538698"/>
            <a:ext cx="4141353" cy="43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2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The Science Behind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Optimal Encoding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470" y="1772514"/>
            <a:ext cx="7396030" cy="508548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"/>
                <a:cs typeface="Arial"/>
              </a:rPr>
              <a:t>More research is needed to validate previous research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Are findings universal?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Generalizability?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Arial"/>
                <a:cs typeface="Arial"/>
              </a:rPr>
              <a:t>Are there particulars in biomedical &amp; health informatics where these findings may not apply?</a:t>
            </a:r>
          </a:p>
          <a:p>
            <a:pPr lvl="2"/>
            <a:r>
              <a:rPr lang="en-US" dirty="0" smtClean="0">
                <a:latin typeface="Arial"/>
                <a:cs typeface="Arial"/>
              </a:rPr>
              <a:t>Stakes higher, users vary (clinicians, researchers, patients), purposes vary (e.g., point-of care instant decision-making aids, developing prediction models, daily health management)</a:t>
            </a:r>
          </a:p>
        </p:txBody>
      </p:sp>
    </p:spTree>
    <p:extLst>
      <p:ext uri="{BB962C8B-B14F-4D97-AF65-F5344CB8AC3E}">
        <p14:creationId xmlns:p14="http://schemas.microsoft.com/office/powerpoint/2010/main" val="889064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Summary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75687" y="1600200"/>
            <a:ext cx="6811215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Important things to consider before making design decisions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There is guidance on “best practices” for how to encode data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More research is needed to validate “best practices” especially in biomedical &amp; health informatics</a:t>
            </a:r>
          </a:p>
        </p:txBody>
      </p:sp>
    </p:spTree>
    <p:extLst>
      <p:ext uri="{BB962C8B-B14F-4D97-AF65-F5344CB8AC3E}">
        <p14:creationId xmlns:p14="http://schemas.microsoft.com/office/powerpoint/2010/main" val="109556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Visual Attributes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Important things to consider before making design decisions</a:t>
            </a:r>
          </a:p>
          <a:p>
            <a:pPr lvl="1"/>
            <a:r>
              <a:rPr lang="en-US" sz="2500" dirty="0" smtClean="0">
                <a:latin typeface="Arial"/>
                <a:cs typeface="Arial"/>
              </a:rPr>
              <a:t>Who is your audience? </a:t>
            </a:r>
          </a:p>
          <a:p>
            <a:pPr lvl="1"/>
            <a:r>
              <a:rPr lang="en-US" sz="2500" dirty="0" smtClean="0">
                <a:latin typeface="Arial"/>
                <a:cs typeface="Arial"/>
              </a:rPr>
              <a:t>What is the purpose of your visualization?</a:t>
            </a:r>
          </a:p>
          <a:p>
            <a:pPr lvl="1"/>
            <a:r>
              <a:rPr lang="en-US" sz="2500" dirty="0" smtClean="0">
                <a:latin typeface="Arial"/>
                <a:cs typeface="Arial"/>
              </a:rPr>
              <a:t>How many variables do you have?</a:t>
            </a:r>
          </a:p>
          <a:p>
            <a:pPr lvl="1"/>
            <a:r>
              <a:rPr lang="en-US" sz="2500" dirty="0">
                <a:latin typeface="Arial"/>
                <a:cs typeface="Arial"/>
              </a:rPr>
              <a:t>Have you looked at the data?</a:t>
            </a:r>
          </a:p>
          <a:p>
            <a:pPr lvl="2"/>
            <a:r>
              <a:rPr lang="en-US" sz="2000" dirty="0">
                <a:latin typeface="Arial"/>
                <a:cs typeface="Arial"/>
              </a:rPr>
              <a:t>Is it clean? Are there potentially erroneous data?</a:t>
            </a:r>
          </a:p>
          <a:p>
            <a:pPr lvl="1"/>
            <a:r>
              <a:rPr lang="en-US" sz="2500" dirty="0" smtClean="0">
                <a:latin typeface="Arial"/>
                <a:cs typeface="Arial"/>
              </a:rPr>
              <a:t>What types of data are your variables?</a:t>
            </a:r>
          </a:p>
          <a:p>
            <a:pPr lvl="2"/>
            <a:r>
              <a:rPr lang="en-US" sz="2000" dirty="0" smtClean="0">
                <a:latin typeface="Arial"/>
                <a:cs typeface="Arial"/>
              </a:rPr>
              <a:t>Quantitative</a:t>
            </a:r>
          </a:p>
          <a:p>
            <a:pPr lvl="3"/>
            <a:r>
              <a:rPr lang="en-US" dirty="0" smtClean="0">
                <a:latin typeface="Arial"/>
                <a:cs typeface="Arial"/>
              </a:rPr>
              <a:t>Fixed zero (ratio)? (e.g., mass, $)</a:t>
            </a:r>
          </a:p>
          <a:p>
            <a:pPr lvl="3"/>
            <a:r>
              <a:rPr lang="en-US" dirty="0" smtClean="0">
                <a:latin typeface="Arial"/>
                <a:cs typeface="Arial"/>
              </a:rPr>
              <a:t>Zero arbitrary (interval)? (e.g., date, long/</a:t>
            </a:r>
            <a:r>
              <a:rPr lang="en-US" dirty="0" err="1" smtClean="0">
                <a:latin typeface="Arial"/>
                <a:cs typeface="Arial"/>
              </a:rPr>
              <a:t>lat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lvl="2"/>
            <a:r>
              <a:rPr lang="en-US" sz="2000" dirty="0" smtClean="0">
                <a:latin typeface="Arial"/>
                <a:cs typeface="Arial"/>
              </a:rPr>
              <a:t>Ordinal (e.g., grades)</a:t>
            </a:r>
          </a:p>
          <a:p>
            <a:pPr lvl="2"/>
            <a:r>
              <a:rPr lang="en-US" sz="2000" dirty="0" smtClean="0">
                <a:latin typeface="Arial"/>
                <a:cs typeface="Arial"/>
              </a:rPr>
              <a:t>Nominal (apples &amp; oranges)</a:t>
            </a:r>
          </a:p>
          <a:p>
            <a:pPr lvl="1"/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71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Visual Attributes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75687" y="1901008"/>
            <a:ext cx="6777797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Arial"/>
                <a:cs typeface="Arial"/>
              </a:rPr>
              <a:t>Previous work has developed suggested “best practices” for encoding data</a:t>
            </a:r>
          </a:p>
          <a:p>
            <a:r>
              <a:rPr lang="en-US" sz="2800" dirty="0" smtClean="0">
                <a:latin typeface="Arial"/>
                <a:cs typeface="Arial"/>
              </a:rPr>
              <a:t>Based on 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heory (psychology, human perception)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R</a:t>
            </a:r>
            <a:r>
              <a:rPr lang="en-US" sz="2400" dirty="0" smtClean="0">
                <a:latin typeface="Arial"/>
                <a:cs typeface="Arial"/>
              </a:rPr>
              <a:t>esearch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Experience 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800" dirty="0" err="1" smtClean="0">
                <a:latin typeface="Arial"/>
                <a:cs typeface="Arial"/>
              </a:rPr>
              <a:t>Playfair</a:t>
            </a:r>
            <a:r>
              <a:rPr lang="en-US" sz="2800" dirty="0" smtClean="0">
                <a:latin typeface="Arial"/>
                <a:cs typeface="Arial"/>
              </a:rPr>
              <a:t>, </a:t>
            </a:r>
            <a:r>
              <a:rPr lang="en-US" sz="2800" dirty="0" err="1" smtClean="0">
                <a:latin typeface="Arial"/>
                <a:cs typeface="Arial"/>
              </a:rPr>
              <a:t>Tukey</a:t>
            </a:r>
            <a:r>
              <a:rPr lang="en-US" sz="2800" dirty="0" smtClean="0">
                <a:latin typeface="Arial"/>
                <a:cs typeface="Arial"/>
              </a:rPr>
              <a:t>, </a:t>
            </a:r>
            <a:r>
              <a:rPr lang="en-US" sz="2800" dirty="0" err="1" smtClean="0">
                <a:latin typeface="Arial"/>
                <a:cs typeface="Arial"/>
              </a:rPr>
              <a:t>Bertin</a:t>
            </a:r>
            <a:r>
              <a:rPr lang="en-US" sz="2800" dirty="0" smtClean="0">
                <a:latin typeface="Arial"/>
                <a:cs typeface="Arial"/>
              </a:rPr>
              <a:t>, Cleveland &amp; McGill</a:t>
            </a:r>
            <a:r>
              <a:rPr lang="en-US" sz="2800" dirty="0">
                <a:latin typeface="Arial"/>
                <a:cs typeface="Arial"/>
              </a:rPr>
              <a:t>, </a:t>
            </a:r>
            <a:r>
              <a:rPr lang="en-US" sz="2800" dirty="0" smtClean="0">
                <a:latin typeface="Arial"/>
                <a:cs typeface="Arial"/>
              </a:rPr>
              <a:t>Few, </a:t>
            </a:r>
            <a:r>
              <a:rPr lang="en-US" sz="2800" dirty="0" err="1" smtClean="0">
                <a:latin typeface="Arial"/>
                <a:cs typeface="Arial"/>
              </a:rPr>
              <a:t>Schniederman</a:t>
            </a:r>
            <a:r>
              <a:rPr lang="en-US" sz="2800" dirty="0" smtClean="0">
                <a:latin typeface="Arial"/>
                <a:cs typeface="Arial"/>
              </a:rPr>
              <a:t>, </a:t>
            </a:r>
            <a:r>
              <a:rPr lang="en-US" sz="2800" dirty="0" err="1" smtClean="0">
                <a:latin typeface="Arial"/>
                <a:cs typeface="Arial"/>
              </a:rPr>
              <a:t>Mackinlay</a:t>
            </a:r>
            <a:r>
              <a:rPr lang="en-US" sz="2800" dirty="0" smtClean="0">
                <a:latin typeface="Arial"/>
                <a:cs typeface="Arial"/>
              </a:rPr>
              <a:t>, Card,    </a:t>
            </a:r>
            <a:r>
              <a:rPr lang="en-US" sz="2800" dirty="0" err="1" smtClean="0">
                <a:latin typeface="Arial"/>
                <a:cs typeface="Arial"/>
              </a:rPr>
              <a:t>Heer</a:t>
            </a:r>
            <a:r>
              <a:rPr lang="en-US" sz="2800" dirty="0" smtClean="0">
                <a:latin typeface="Arial"/>
                <a:cs typeface="Arial"/>
              </a:rPr>
              <a:t> &amp; </a:t>
            </a:r>
            <a:r>
              <a:rPr lang="en-US" sz="2800" dirty="0" err="1" smtClean="0">
                <a:latin typeface="Arial"/>
                <a:cs typeface="Arial"/>
              </a:rPr>
              <a:t>Bostock</a:t>
            </a:r>
            <a:r>
              <a:rPr lang="en-US" sz="2800" dirty="0" smtClean="0">
                <a:latin typeface="Arial"/>
                <a:cs typeface="Arial"/>
              </a:rPr>
              <a:t>, etc.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703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tinal-variab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72765"/>
            <a:ext cx="4467829" cy="3800757"/>
          </a:xfrm>
          <a:prstGeom prst="rect">
            <a:avLst/>
          </a:prstGeom>
        </p:spPr>
      </p:pic>
      <p:pic>
        <p:nvPicPr>
          <p:cNvPr id="11" name="Picture 10" descr="440px-Jacques_Bertin_71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98" y="0"/>
            <a:ext cx="2003666" cy="1771424"/>
          </a:xfrm>
          <a:prstGeom prst="rect">
            <a:avLst/>
          </a:prstGeom>
        </p:spPr>
      </p:pic>
      <p:pic>
        <p:nvPicPr>
          <p:cNvPr id="8" name="Picture 7" descr="518z2BqNTDL._SX414_BO1,204,203,200_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1" y="0"/>
            <a:ext cx="1473825" cy="1771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61351" y="-34366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Bertin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578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>
                <a:latin typeface="Arial"/>
                <a:cs typeface="Arial"/>
              </a:rPr>
              <a:t>Bertin</a:t>
            </a:r>
            <a:r>
              <a:rPr lang="en-US" sz="1000" dirty="0">
                <a:latin typeface="Arial"/>
                <a:cs typeface="Arial"/>
              </a:rPr>
              <a:t>, Jacques. Semiology of Graphics: Diagrams, Networks, Maps. Madison, WI: University of Wisconsin Press, 1983.</a:t>
            </a:r>
          </a:p>
        </p:txBody>
      </p:sp>
      <p:pic>
        <p:nvPicPr>
          <p:cNvPr id="12" name="Picture 11" descr="les_variab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12" y="2389749"/>
            <a:ext cx="4199588" cy="35929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68716" y="1704576"/>
            <a:ext cx="3277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Based on theory &amp; experience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5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elllabs.jpg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0" t="11928" r="5501" b="14383"/>
          <a:stretch/>
        </p:blipFill>
        <p:spPr>
          <a:xfrm>
            <a:off x="1509867" y="451211"/>
            <a:ext cx="3926615" cy="1403770"/>
          </a:xfrm>
          <a:prstGeom prst="rect">
            <a:avLst/>
          </a:prstGeom>
        </p:spPr>
      </p:pic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3"/>
          <a:stretch/>
        </p:blipFill>
        <p:spPr>
          <a:xfrm>
            <a:off x="197982" y="2696655"/>
            <a:ext cx="3077884" cy="10501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496674"/>
            <a:ext cx="6215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WS Cleveland, R McGill. Graphical perception: Theory, experimentation, and application to the development of graphical methods. Journal of the American statistical association. 1984;79(387):531-554.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6" name="Picture 5" descr="Untitled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2" b="42098"/>
          <a:stretch/>
        </p:blipFill>
        <p:spPr>
          <a:xfrm>
            <a:off x="966735" y="3746802"/>
            <a:ext cx="3077884" cy="1025724"/>
          </a:xfrm>
          <a:prstGeom prst="rect">
            <a:avLst/>
          </a:prstGeom>
        </p:spPr>
      </p:pic>
      <p:pic>
        <p:nvPicPr>
          <p:cNvPr id="7" name="Picture 6" descr="Untitled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7" b="14613"/>
          <a:stretch/>
        </p:blipFill>
        <p:spPr>
          <a:xfrm>
            <a:off x="1360373" y="4772526"/>
            <a:ext cx="3077884" cy="992495"/>
          </a:xfrm>
          <a:prstGeom prst="rect">
            <a:avLst/>
          </a:prstGeom>
        </p:spPr>
      </p:pic>
      <p:pic>
        <p:nvPicPr>
          <p:cNvPr id="8" name="Picture 7" descr="Untitled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85755" r="23066" b="5697"/>
          <a:stretch/>
        </p:blipFill>
        <p:spPr>
          <a:xfrm>
            <a:off x="3538639" y="5789893"/>
            <a:ext cx="1640482" cy="2992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311970"/>
            <a:ext cx="1749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More accurate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4879" y="6089138"/>
            <a:ext cx="172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Less accurate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4" name="Picture 13" descr="wsc.jpg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790" b="30465"/>
          <a:stretch/>
        </p:blipFill>
        <p:spPr>
          <a:xfrm>
            <a:off x="-9906" y="-37347"/>
            <a:ext cx="1519773" cy="1909040"/>
          </a:xfrm>
          <a:prstGeom prst="rect">
            <a:avLst/>
          </a:prstGeom>
        </p:spPr>
      </p:pic>
      <p:pic>
        <p:nvPicPr>
          <p:cNvPr id="15" name="Picture 14" descr="Untitled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26" y="2311970"/>
            <a:ext cx="3582674" cy="392226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70181" y="-540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Arial"/>
                <a:cs typeface="Arial"/>
              </a:rPr>
              <a:t>Cleveland &amp; McGill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79114" y="1806701"/>
            <a:ext cx="3046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Based on research &amp; theory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80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ckinlay-crop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83" y="-16712"/>
            <a:ext cx="2327916" cy="1939930"/>
          </a:xfrm>
          <a:prstGeom prst="rect">
            <a:avLst/>
          </a:prstGeom>
        </p:spPr>
      </p:pic>
      <p:pic>
        <p:nvPicPr>
          <p:cNvPr id="5" name="Picture 4" descr="Untitl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03" y="2579490"/>
            <a:ext cx="7664557" cy="2726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57890"/>
            <a:ext cx="485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Arial"/>
                <a:cs typeface="Arial"/>
              </a:rPr>
              <a:t>Mackinlay</a:t>
            </a:r>
            <a:r>
              <a:rPr lang="en-US" sz="1000" dirty="0" smtClean="0">
                <a:latin typeface="Arial"/>
                <a:cs typeface="Arial"/>
              </a:rPr>
              <a:t> &amp; Winslow. Designing Great Visualizations</a:t>
            </a:r>
          </a:p>
          <a:p>
            <a:r>
              <a:rPr lang="en-US" sz="1000" i="1" dirty="0" smtClean="0">
                <a:latin typeface="Arial"/>
                <a:cs typeface="Arial"/>
              </a:rPr>
              <a:t>http://</a:t>
            </a:r>
            <a:r>
              <a:rPr lang="en-US" sz="1000" i="1" dirty="0" err="1" smtClean="0">
                <a:latin typeface="Arial"/>
                <a:cs typeface="Arial"/>
              </a:rPr>
              <a:t>www.tableau.com</a:t>
            </a:r>
            <a:r>
              <a:rPr lang="en-US" sz="1000" i="1" dirty="0" smtClean="0">
                <a:latin typeface="Arial"/>
                <a:cs typeface="Arial"/>
              </a:rPr>
              <a:t>/sites/default/files/media/designing-great-</a:t>
            </a:r>
            <a:r>
              <a:rPr lang="en-US" sz="1000" i="1" dirty="0" err="1" smtClean="0">
                <a:latin typeface="Arial"/>
                <a:cs typeface="Arial"/>
              </a:rPr>
              <a:t>visualizations.pdf</a:t>
            </a:r>
            <a:r>
              <a:rPr lang="en-US" sz="1000" i="1" dirty="0" smtClean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-38783" y="2880522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More accurate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8783" y="491001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Less accurate</a:t>
            </a:r>
            <a:endParaRPr lang="en-US" sz="1400" b="1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68880" y="3223581"/>
            <a:ext cx="0" cy="172171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209188" y="6339284"/>
            <a:ext cx="29187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Arial"/>
                <a:cs typeface="Arial"/>
              </a:rPr>
              <a:t>Mackinlay</a:t>
            </a:r>
            <a:r>
              <a:rPr lang="en-US" sz="1000" dirty="0" smtClean="0">
                <a:latin typeface="Arial"/>
                <a:cs typeface="Arial"/>
              </a:rPr>
              <a:t>. Automating the design of graphical presentations of relational information. </a:t>
            </a:r>
            <a:r>
              <a:rPr lang="en-US" sz="1000" dirty="0" err="1" smtClean="0">
                <a:latin typeface="Arial"/>
                <a:cs typeface="Arial"/>
              </a:rPr>
              <a:t>Acm</a:t>
            </a:r>
            <a:r>
              <a:rPr lang="en-US" sz="1000" dirty="0" smtClean="0">
                <a:latin typeface="Arial"/>
                <a:cs typeface="Arial"/>
              </a:rPr>
              <a:t> Transactions On Graphics. 1986;5(2):110-141.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6" y="-10862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latin typeface="Arial"/>
                <a:cs typeface="Arial"/>
              </a:rPr>
              <a:t>Mackinlay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9114" y="1806701"/>
            <a:ext cx="3046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Based on research &amp; theory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67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13679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There are 5 quantitative values labeled A-E</a:t>
            </a:r>
            <a:br>
              <a:rPr lang="en-US" sz="3200" dirty="0" smtClean="0"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/>
            </a:r>
            <a:br>
              <a:rPr lang="en-US" sz="3200" dirty="0" smtClean="0">
                <a:latin typeface="Arial"/>
                <a:cs typeface="Arial"/>
              </a:rPr>
            </a:br>
            <a:r>
              <a:rPr lang="en-US" sz="3200" dirty="0" smtClean="0">
                <a:latin typeface="Arial"/>
                <a:cs typeface="Arial"/>
              </a:rPr>
              <a:t>Is A bigger than C?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" name="Picture 4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19904" r="50861" b="17209"/>
          <a:stretch/>
        </p:blipFill>
        <p:spPr>
          <a:xfrm>
            <a:off x="829605" y="2855606"/>
            <a:ext cx="2930965" cy="2661998"/>
          </a:xfrm>
          <a:prstGeom prst="rect">
            <a:avLst/>
          </a:prstGeom>
        </p:spPr>
      </p:pic>
      <p:pic>
        <p:nvPicPr>
          <p:cNvPr id="6" name="Picture 5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1" b="13643"/>
          <a:stretch/>
        </p:blipFill>
        <p:spPr>
          <a:xfrm>
            <a:off x="5588092" y="2661555"/>
            <a:ext cx="2675355" cy="2814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46266"/>
            <a:ext cx="43217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WS Cleveland, R McGill. Graphical perception: Theory, experimentation, and application to the development of graphical methods. Journal of the American statistical association. 1984;79(387):531-554.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8" name="Picture 7" descr="Untitl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51"/>
          <a:stretch/>
        </p:blipFill>
        <p:spPr>
          <a:xfrm>
            <a:off x="3999096" y="2750258"/>
            <a:ext cx="1145807" cy="272616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725290" y="3916337"/>
            <a:ext cx="811430" cy="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36720" y="3687002"/>
            <a:ext cx="0" cy="45867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94835" y="3521862"/>
            <a:ext cx="691000" cy="0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97517" y="6341385"/>
            <a:ext cx="3341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Arial"/>
                <a:cs typeface="Arial"/>
              </a:rPr>
              <a:t>Mackinlay</a:t>
            </a:r>
            <a:r>
              <a:rPr lang="en-US" sz="1000" dirty="0" smtClean="0">
                <a:latin typeface="Arial"/>
                <a:cs typeface="Arial"/>
              </a:rPr>
              <a:t> &amp; Winslow </a:t>
            </a:r>
            <a:r>
              <a:rPr lang="en-US" sz="1000" i="1" dirty="0" smtClean="0">
                <a:latin typeface="Arial"/>
                <a:cs typeface="Arial"/>
              </a:rPr>
              <a:t>Designing Great Visualizations</a:t>
            </a:r>
          </a:p>
          <a:p>
            <a:r>
              <a:rPr lang="en-US" sz="1000" i="1" dirty="0" smtClean="0">
                <a:latin typeface="Arial"/>
                <a:cs typeface="Arial"/>
              </a:rPr>
              <a:t>http://</a:t>
            </a:r>
            <a:r>
              <a:rPr lang="en-US" sz="1000" i="1" dirty="0" err="1" smtClean="0">
                <a:latin typeface="Arial"/>
                <a:cs typeface="Arial"/>
              </a:rPr>
              <a:t>www.tableau.com</a:t>
            </a:r>
            <a:r>
              <a:rPr lang="en-US" sz="1000" i="1" dirty="0" smtClean="0">
                <a:latin typeface="Arial"/>
                <a:cs typeface="Arial"/>
              </a:rPr>
              <a:t>/sites/default/files/media/designing-great-</a:t>
            </a:r>
            <a:r>
              <a:rPr lang="en-US" sz="1000" i="1" dirty="0" err="1" smtClean="0">
                <a:latin typeface="Arial"/>
                <a:cs typeface="Arial"/>
              </a:rPr>
              <a:t>visualizations.pdf</a:t>
            </a:r>
            <a:r>
              <a:rPr lang="en-US" sz="1000" i="1" dirty="0" smtClean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570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The Science Behind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Optimal Encoding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51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"/>
                <a:cs typeface="Arial"/>
              </a:rPr>
              <a:t>Cleveland &amp; McGill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3"/>
          <a:stretch/>
        </p:blipFill>
        <p:spPr>
          <a:xfrm>
            <a:off x="476468" y="2736668"/>
            <a:ext cx="3077884" cy="10501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34626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WS Cleveland, R McGill. Graphical perception: Theory, experimentation, and application to the development of graphical methods. Journal of the American statistical association. 1984;79(387):531-554.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6" name="Picture 5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2" b="42098"/>
          <a:stretch/>
        </p:blipFill>
        <p:spPr>
          <a:xfrm>
            <a:off x="2826838" y="3786815"/>
            <a:ext cx="3077884" cy="1025724"/>
          </a:xfrm>
          <a:prstGeom prst="rect">
            <a:avLst/>
          </a:prstGeom>
        </p:spPr>
      </p:pic>
      <p:pic>
        <p:nvPicPr>
          <p:cNvPr id="7" name="Picture 6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7" b="14613"/>
          <a:stretch/>
        </p:blipFill>
        <p:spPr>
          <a:xfrm>
            <a:off x="5136473" y="4812539"/>
            <a:ext cx="3077884" cy="992495"/>
          </a:xfrm>
          <a:prstGeom prst="rect">
            <a:avLst/>
          </a:prstGeom>
        </p:spPr>
      </p:pic>
      <p:pic>
        <p:nvPicPr>
          <p:cNvPr id="8" name="Picture 7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85755" r="23066" b="5697"/>
          <a:stretch/>
        </p:blipFill>
        <p:spPr>
          <a:xfrm>
            <a:off x="7503518" y="5859868"/>
            <a:ext cx="1640482" cy="2992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351983"/>
            <a:ext cx="173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Most accurate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2958" y="6126436"/>
            <a:ext cx="180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Least accurate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11" name="Picture 10" descr="Belllabs.jpg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0" t="11928" r="5501" b="14383"/>
          <a:stretch/>
        </p:blipFill>
        <p:spPr>
          <a:xfrm>
            <a:off x="1063013" y="5564077"/>
            <a:ext cx="1757924" cy="628460"/>
          </a:xfrm>
          <a:prstGeom prst="rect">
            <a:avLst/>
          </a:prstGeom>
        </p:spPr>
      </p:pic>
      <p:pic>
        <p:nvPicPr>
          <p:cNvPr id="12" name="Picture 11" descr="wsc.jpg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790" b="30465"/>
          <a:stretch/>
        </p:blipFill>
        <p:spPr>
          <a:xfrm>
            <a:off x="1" y="4877995"/>
            <a:ext cx="1063012" cy="13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4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sc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790" b="30465"/>
          <a:stretch/>
        </p:blipFill>
        <p:spPr>
          <a:xfrm>
            <a:off x="-9906" y="-37347"/>
            <a:ext cx="1229663" cy="1544624"/>
          </a:xfrm>
          <a:prstGeom prst="rect">
            <a:avLst/>
          </a:prstGeom>
        </p:spPr>
      </p:pic>
      <p:pic>
        <p:nvPicPr>
          <p:cNvPr id="7" name="Picture 6" descr="Untitled.pdf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3"/>
          <a:stretch/>
        </p:blipFill>
        <p:spPr>
          <a:xfrm>
            <a:off x="1213249" y="208906"/>
            <a:ext cx="3077884" cy="105014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962" y="2017989"/>
            <a:ext cx="7798198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latin typeface="Arial"/>
                <a:cs typeface="Arial"/>
              </a:rPr>
              <a:t>Methods</a:t>
            </a:r>
          </a:p>
          <a:p>
            <a:r>
              <a:rPr lang="en-US" dirty="0">
                <a:latin typeface="Arial"/>
                <a:cs typeface="Arial"/>
              </a:rPr>
              <a:t>n</a:t>
            </a:r>
            <a:r>
              <a:rPr lang="en-US" dirty="0" smtClean="0">
                <a:latin typeface="Arial"/>
                <a:cs typeface="Arial"/>
              </a:rPr>
              <a:t>=55</a:t>
            </a:r>
          </a:p>
          <a:p>
            <a:r>
              <a:rPr lang="en-US" dirty="0" smtClean="0">
                <a:latin typeface="Arial"/>
                <a:cs typeface="Arial"/>
              </a:rPr>
              <a:t>Participants “fell into 2 categories”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Females, “mostly housewives, without substantial training &amp; working in technical jobs”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Males &amp; females “with substantial training &amp; working in technical jobs”</a:t>
            </a:r>
          </a:p>
          <a:p>
            <a:r>
              <a:rPr lang="en-US" dirty="0" smtClean="0">
                <a:latin typeface="Arial"/>
                <a:cs typeface="Arial"/>
              </a:rPr>
              <a:t>Assessed position-angle then         position-length graphs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195469" y="158770"/>
            <a:ext cx="3952735" cy="105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>
                <a:latin typeface="Arial"/>
                <a:cs typeface="Arial"/>
              </a:rPr>
              <a:t>Cleveland &amp; McGill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85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816</Words>
  <Application>Microsoft Macintosh PowerPoint</Application>
  <PresentationFormat>On-screen Show (4:3)</PresentationFormat>
  <Paragraphs>120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Data Encoding Fundamentals</vt:lpstr>
      <vt:lpstr>Visual Attributes</vt:lpstr>
      <vt:lpstr>Visual Attributes</vt:lpstr>
      <vt:lpstr>Bertin</vt:lpstr>
      <vt:lpstr>Cleveland &amp; McGill</vt:lpstr>
      <vt:lpstr>Mackinlay </vt:lpstr>
      <vt:lpstr>There are 5 quantitative values labeled A-E  Is A bigger than C?</vt:lpstr>
      <vt:lpstr>The Science Behind  Optimal Encoding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Science Behind  Optimal Encoding</vt:lpstr>
      <vt:lpstr>Summary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Encoding Fundamentals</dc:title>
  <dc:creator>Uba Backonja</dc:creator>
  <cp:lastModifiedBy>Uba Backonja</cp:lastModifiedBy>
  <cp:revision>52</cp:revision>
  <dcterms:created xsi:type="dcterms:W3CDTF">2016-01-11T20:56:15Z</dcterms:created>
  <dcterms:modified xsi:type="dcterms:W3CDTF">2016-01-13T18:44:04Z</dcterms:modified>
</cp:coreProperties>
</file>